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1629F4-BE65-4FC3-B80A-9E3E8E13FE3A}" v="380" dt="2025-09-26T12:52:57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Stijl, licht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4660"/>
  </p:normalViewPr>
  <p:slideViewPr>
    <p:cSldViewPr snapToGrid="0">
      <p:cViewPr>
        <p:scale>
          <a:sx n="130" d="100"/>
          <a:sy n="130" d="100"/>
        </p:scale>
        <p:origin x="2112" y="-3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60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335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522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83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03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94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593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626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97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93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47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564A8-C62B-46DD-8175-79D2E629B673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3EE31-4603-493E-9274-3A625D5249A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34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hoek 1">
            <a:extLst>
              <a:ext uri="{FF2B5EF4-FFF2-40B4-BE49-F238E27FC236}">
                <a16:creationId xmlns:a16="http://schemas.microsoft.com/office/drawing/2014/main" id="{3BC8E3A3-384B-17F4-6772-0E74E3DEBD3D}"/>
              </a:ext>
            </a:extLst>
          </p:cNvPr>
          <p:cNvSpPr/>
          <p:nvPr/>
        </p:nvSpPr>
        <p:spPr>
          <a:xfrm>
            <a:off x="5747371" y="6869106"/>
            <a:ext cx="754342" cy="1905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9" name="Picture 58" descr="Shape&#10;&#10;Description automatically generated">
            <a:extLst>
              <a:ext uri="{FF2B5EF4-FFF2-40B4-BE49-F238E27FC236}">
                <a16:creationId xmlns:a16="http://schemas.microsoft.com/office/drawing/2014/main" id="{FF9AF455-37F8-CCE1-6537-419C86690A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47" y="6557282"/>
            <a:ext cx="5357029" cy="2272900"/>
          </a:xfrm>
          <a:prstGeom prst="rect">
            <a:avLst/>
          </a:prstGeom>
        </p:spPr>
      </p:pic>
      <p:pic>
        <p:nvPicPr>
          <p:cNvPr id="48" name="Picture 47" descr="Shape&#10;&#10;Description automatically generated">
            <a:extLst>
              <a:ext uri="{FF2B5EF4-FFF2-40B4-BE49-F238E27FC236}">
                <a16:creationId xmlns:a16="http://schemas.microsoft.com/office/drawing/2014/main" id="{5231FC2B-D574-1529-6507-53F8BB3897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47" y="3649090"/>
            <a:ext cx="5357029" cy="2272900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514F5103-067D-4DB7-B197-F7AA2AD58C9E}"/>
              </a:ext>
            </a:extLst>
          </p:cNvPr>
          <p:cNvSpPr/>
          <p:nvPr/>
        </p:nvSpPr>
        <p:spPr>
          <a:xfrm>
            <a:off x="180474" y="478298"/>
            <a:ext cx="6497052" cy="9623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C7DC4F8-92D7-4BD1-8737-A901DDA0862D}"/>
              </a:ext>
            </a:extLst>
          </p:cNvPr>
          <p:cNvSpPr txBox="1"/>
          <p:nvPr/>
        </p:nvSpPr>
        <p:spPr>
          <a:xfrm>
            <a:off x="180473" y="841514"/>
            <a:ext cx="6497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dirty="0"/>
              <a:t>1.2B</a:t>
            </a:r>
            <a:r>
              <a:rPr lang="nl-NL" sz="2000" dirty="0">
                <a:latin typeface="the bubble letters" pitchFamily="2" charset="0"/>
              </a:rPr>
              <a:t> </a:t>
            </a:r>
            <a:r>
              <a:rPr lang="nl-NL" sz="2000" dirty="0" err="1">
                <a:latin typeface="the bubble letters" pitchFamily="2" charset="0"/>
              </a:rPr>
              <a:t>Writing</a:t>
            </a:r>
            <a:r>
              <a:rPr lang="nl-NL" sz="2000" dirty="0">
                <a:latin typeface="the bubble letters" pitchFamily="2" charset="0"/>
              </a:rPr>
              <a:t> the formula of a Line</a:t>
            </a:r>
            <a:endParaRPr lang="en-GB" sz="2000" dirty="0">
              <a:latin typeface="the bubble letters" pitchFamily="2" charset="0"/>
            </a:endParaRPr>
          </a:p>
        </p:txBody>
      </p:sp>
      <p:sp>
        <p:nvSpPr>
          <p:cNvPr id="20" name="Rechthoek: afgeronde hoeken 19">
            <a:extLst>
              <a:ext uri="{FF2B5EF4-FFF2-40B4-BE49-F238E27FC236}">
                <a16:creationId xmlns:a16="http://schemas.microsoft.com/office/drawing/2014/main" id="{A55FC08D-8727-4D2B-83E8-09A6DD1FC270}"/>
              </a:ext>
            </a:extLst>
          </p:cNvPr>
          <p:cNvSpPr/>
          <p:nvPr/>
        </p:nvSpPr>
        <p:spPr>
          <a:xfrm>
            <a:off x="180474" y="186846"/>
            <a:ext cx="6497052" cy="9532307"/>
          </a:xfrm>
          <a:prstGeom prst="roundRect">
            <a:avLst>
              <a:gd name="adj" fmla="val 3557"/>
            </a:avLst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8667EA9E-1569-42C9-B69E-1AABEEE3D15B}"/>
              </a:ext>
            </a:extLst>
          </p:cNvPr>
          <p:cNvGrpSpPr/>
          <p:nvPr/>
        </p:nvGrpSpPr>
        <p:grpSpPr>
          <a:xfrm>
            <a:off x="5393044" y="9464806"/>
            <a:ext cx="1185808" cy="264334"/>
            <a:chOff x="5393044" y="9464806"/>
            <a:chExt cx="1185808" cy="264334"/>
          </a:xfrm>
        </p:grpSpPr>
        <p:sp>
          <p:nvSpPr>
            <p:cNvPr id="10" name="Tekstvak 9">
              <a:extLst>
                <a:ext uri="{FF2B5EF4-FFF2-40B4-BE49-F238E27FC236}">
                  <a16:creationId xmlns:a16="http://schemas.microsoft.com/office/drawing/2014/main" id="{02589562-7C7D-473F-A4E1-3A957AFAB480}"/>
                </a:ext>
              </a:extLst>
            </p:cNvPr>
            <p:cNvSpPr txBox="1"/>
            <p:nvPr/>
          </p:nvSpPr>
          <p:spPr>
            <a:xfrm>
              <a:off x="5393044" y="9464806"/>
              <a:ext cx="118580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900">
                  <a:solidFill>
                    <a:schemeClr val="bg1"/>
                  </a:solidFill>
                  <a:cs typeface="Arial" panose="020B0604020202020204" pitchFamily="34" charset="0"/>
                </a:rPr>
                <a:t>    </a:t>
              </a:r>
              <a:r>
                <a:rPr lang="nl-NL" sz="900">
                  <a:cs typeface="Arial" panose="020B0604020202020204" pitchFamily="34" charset="0"/>
                </a:rPr>
                <a:t>ath by   </a:t>
              </a:r>
              <a:r>
                <a:rPr lang="nl-NL" sz="900">
                  <a:solidFill>
                    <a:schemeClr val="bg1"/>
                  </a:solidFill>
                  <a:cs typeface="Arial" panose="020B0604020202020204" pitchFamily="34" charset="0"/>
                </a:rPr>
                <a:t>    </a:t>
              </a:r>
              <a:r>
                <a:rPr lang="nl-NL" sz="900">
                  <a:cs typeface="Arial" panose="020B0604020202020204" pitchFamily="34" charset="0"/>
                </a:rPr>
                <a:t>rs.</a:t>
              </a:r>
              <a:r>
                <a:rPr lang="nl-NL" sz="900">
                  <a:solidFill>
                    <a:schemeClr val="bg1"/>
                  </a:solidFill>
                  <a:cs typeface="Arial" panose="020B0604020202020204" pitchFamily="34" charset="0"/>
                </a:rPr>
                <a:t>      </a:t>
              </a:r>
              <a:r>
                <a:rPr lang="nl-NL" sz="900">
                  <a:cs typeface="Arial" panose="020B0604020202020204" pitchFamily="34" charset="0"/>
                </a:rPr>
                <a:t>ens</a:t>
              </a:r>
              <a:endParaRPr lang="en-GB" sz="900">
                <a:cs typeface="Arial" panose="020B0604020202020204" pitchFamily="34" charset="0"/>
              </a:endParaRPr>
            </a:p>
          </p:txBody>
        </p:sp>
        <p:sp>
          <p:nvSpPr>
            <p:cNvPr id="8" name="Rechthoek 7">
              <a:extLst>
                <a:ext uri="{FF2B5EF4-FFF2-40B4-BE49-F238E27FC236}">
                  <a16:creationId xmlns:a16="http://schemas.microsoft.com/office/drawing/2014/main" id="{D87A34AB-A314-454B-89CA-C60F53474DD3}"/>
                </a:ext>
              </a:extLst>
            </p:cNvPr>
            <p:cNvSpPr/>
            <p:nvPr/>
          </p:nvSpPr>
          <p:spPr>
            <a:xfrm rot="16200000">
              <a:off x="5419673" y="9482919"/>
              <a:ext cx="23083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l-NL" sz="1100">
                  <a:latin typeface="the bubble letters" pitchFamily="2" charset="0"/>
                </a:rPr>
                <a:t>3</a:t>
              </a:r>
              <a:endParaRPr lang="en-GB" sz="1100"/>
            </a:p>
          </p:txBody>
        </p:sp>
        <p:sp>
          <p:nvSpPr>
            <p:cNvPr id="34" name="Rechthoek 33">
              <a:extLst>
                <a:ext uri="{FF2B5EF4-FFF2-40B4-BE49-F238E27FC236}">
                  <a16:creationId xmlns:a16="http://schemas.microsoft.com/office/drawing/2014/main" id="{25450CAD-025F-4C90-AECC-BF7267576880}"/>
                </a:ext>
              </a:extLst>
            </p:cNvPr>
            <p:cNvSpPr/>
            <p:nvPr/>
          </p:nvSpPr>
          <p:spPr>
            <a:xfrm rot="16200000">
              <a:off x="5891702" y="9482918"/>
              <a:ext cx="23083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l-NL" sz="1100">
                  <a:latin typeface="the bubble letters" pitchFamily="2" charset="0"/>
                </a:rPr>
                <a:t>3</a:t>
              </a:r>
              <a:endParaRPr lang="en-GB" sz="1100"/>
            </a:p>
          </p:txBody>
        </p:sp>
        <p:sp>
          <p:nvSpPr>
            <p:cNvPr id="35" name="Rechthoek 34">
              <a:extLst>
                <a:ext uri="{FF2B5EF4-FFF2-40B4-BE49-F238E27FC236}">
                  <a16:creationId xmlns:a16="http://schemas.microsoft.com/office/drawing/2014/main" id="{92F558C8-0ABC-4605-AE2C-EFD9059506F6}"/>
                </a:ext>
              </a:extLst>
            </p:cNvPr>
            <p:cNvSpPr/>
            <p:nvPr/>
          </p:nvSpPr>
          <p:spPr>
            <a:xfrm rot="16200000">
              <a:off x="6152648" y="9480635"/>
              <a:ext cx="23083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l-NL" sz="1100">
                  <a:latin typeface="the bubble letters" pitchFamily="2" charset="0"/>
                </a:rPr>
                <a:t>3</a:t>
              </a:r>
              <a:endParaRPr lang="en-GB" sz="1100"/>
            </a:p>
          </p:txBody>
        </p:sp>
      </p:grpSp>
      <p:grpSp>
        <p:nvGrpSpPr>
          <p:cNvPr id="38" name="Groep 37">
            <a:extLst>
              <a:ext uri="{FF2B5EF4-FFF2-40B4-BE49-F238E27FC236}">
                <a16:creationId xmlns:a16="http://schemas.microsoft.com/office/drawing/2014/main" id="{F595C5EB-ABDD-4214-BBDB-EE5498C356F6}"/>
              </a:ext>
            </a:extLst>
          </p:cNvPr>
          <p:cNvGrpSpPr/>
          <p:nvPr/>
        </p:nvGrpSpPr>
        <p:grpSpPr>
          <a:xfrm>
            <a:off x="279148" y="9464806"/>
            <a:ext cx="261610" cy="248796"/>
            <a:chOff x="4295846" y="6724230"/>
            <a:chExt cx="261610" cy="248796"/>
          </a:xfrm>
        </p:grpSpPr>
        <p:sp>
          <p:nvSpPr>
            <p:cNvPr id="39" name="Rechthoek 38">
              <a:extLst>
                <a:ext uri="{FF2B5EF4-FFF2-40B4-BE49-F238E27FC236}">
                  <a16:creationId xmlns:a16="http://schemas.microsoft.com/office/drawing/2014/main" id="{1D46D9FD-4682-44FF-B9A9-B16C2DFB04E9}"/>
                </a:ext>
              </a:extLst>
            </p:cNvPr>
            <p:cNvSpPr/>
            <p:nvPr/>
          </p:nvSpPr>
          <p:spPr>
            <a:xfrm rot="16200000">
              <a:off x="4311516" y="6727087"/>
              <a:ext cx="230269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l-NL" sz="1100">
                  <a:latin typeface="the bubble letters" pitchFamily="2" charset="0"/>
                </a:rPr>
                <a:t>3</a:t>
              </a:r>
              <a:endParaRPr lang="en-GB" sz="1100"/>
            </a:p>
          </p:txBody>
        </p:sp>
        <p:sp>
          <p:nvSpPr>
            <p:cNvPr id="40" name="Rechthoek 39">
              <a:extLst>
                <a:ext uri="{FF2B5EF4-FFF2-40B4-BE49-F238E27FC236}">
                  <a16:creationId xmlns:a16="http://schemas.microsoft.com/office/drawing/2014/main" id="{4C49CC34-E5E9-4FBD-8E6D-981A5F19FF1C}"/>
                </a:ext>
              </a:extLst>
            </p:cNvPr>
            <p:cNvSpPr/>
            <p:nvPr/>
          </p:nvSpPr>
          <p:spPr>
            <a:xfrm>
              <a:off x="4413454" y="6724230"/>
              <a:ext cx="108364" cy="1384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l-NL" sz="300" b="1">
                  <a:latin typeface="the bubble letters" pitchFamily="2" charset="0"/>
                </a:rPr>
                <a:t>3</a:t>
              </a:r>
              <a:endParaRPr lang="en-GB" sz="300" b="1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hthoek 23">
                <a:extLst>
                  <a:ext uri="{FF2B5EF4-FFF2-40B4-BE49-F238E27FC236}">
                    <a16:creationId xmlns:a16="http://schemas.microsoft.com/office/drawing/2014/main" id="{A057E4B8-785E-4A89-915C-CAA98F9ACF0E}"/>
                  </a:ext>
                </a:extLst>
              </p:cNvPr>
              <p:cNvSpPr/>
              <p:nvPr/>
            </p:nvSpPr>
            <p:spPr>
              <a:xfrm>
                <a:off x="1833890" y="3995779"/>
                <a:ext cx="3737667" cy="1983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nl-NL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Let </a:t>
                </a:r>
                <a:r>
                  <a:rPr lang="nl-NL" sz="1200" i="1" dirty="0">
                    <a:ea typeface="Tahoma" panose="020B0604030504040204" pitchFamily="34" charset="0"/>
                    <a:cs typeface="Tahoma" panose="020B0604030504040204" pitchFamily="34" charset="0"/>
                  </a:rPr>
                  <a:t>k</a:t>
                </a:r>
                <a:r>
                  <a:rPr lang="nl-NL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: y=</a:t>
                </a:r>
                <a:r>
                  <a:rPr lang="nl-NL" sz="1200" dirty="0" err="1">
                    <a:ea typeface="Tahoma" panose="020B0604030504040204" pitchFamily="34" charset="0"/>
                    <a:cs typeface="Tahoma" panose="020B0604030504040204" pitchFamily="34" charset="0"/>
                  </a:rPr>
                  <a:t>ax+b</a:t>
                </a:r>
                <a:r>
                  <a:rPr lang="nl-NL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,</a:t>
                </a:r>
              </a:p>
              <a:p>
                <a:r>
                  <a:rPr lang="nl-NL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Through (___,___) and (___,___), </a:t>
                </a:r>
                <a:r>
                  <a:rPr lang="nl-NL" sz="1200" dirty="0" err="1">
                    <a:ea typeface="Tahoma" panose="020B0604030504040204" pitchFamily="34" charset="0"/>
                    <a:cs typeface="Tahoma" panose="020B0604030504040204" pitchFamily="34" charset="0"/>
                  </a:rPr>
                  <a:t>so</a:t>
                </a:r>
                <a:r>
                  <a:rPr lang="nl-NL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𝑎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num>
                      <m:den>
                        <m: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den>
                    </m:f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=1</m:t>
                    </m:r>
                    <m:f>
                      <m:fPr>
                        <m:ctrlP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num>
                      <m:den>
                        <m: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nl-NL" sz="1200" b="0" dirty="0"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en-GB" sz="1200" dirty="0"/>
              </a:p>
              <a:p>
                <a:r>
                  <a:rPr lang="en-GB" sz="1200" i="1" dirty="0"/>
                  <a:t>So, k</a:t>
                </a:r>
                <a:r>
                  <a:rPr lang="en-GB" sz="12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nl-NL" sz="1200" b="0" i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y</m:t>
                    </m:r>
                    <m:r>
                      <a:rPr lang="nl-NL" sz="1200" b="0" i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1</m:t>
                    </m:r>
                    <m:f>
                      <m:fPr>
                        <m:ctrlP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num>
                      <m:den>
                        <m: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den>
                    </m:f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𝑏</m:t>
                    </m:r>
                  </m:oMath>
                </a14:m>
                <a:endParaRPr lang="en-GB" sz="1200" i="1" dirty="0"/>
              </a:p>
              <a:p>
                <a:r>
                  <a:rPr lang="en-GB" sz="1200" dirty="0"/>
                  <a:t>through </a:t>
                </a:r>
                <a:r>
                  <a:rPr lang="nl-NL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(___,___)</a:t>
                </a:r>
              </a:p>
              <a:p>
                <a:endParaRPr lang="nl-NL" sz="1200" dirty="0"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nl-NL" sz="1200" dirty="0"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en-GB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So </a:t>
                </a:r>
                <a:r>
                  <a:rPr lang="en-GB" sz="1200" i="1" dirty="0"/>
                  <a:t>k</a:t>
                </a:r>
                <a:r>
                  <a:rPr lang="en-GB" sz="12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nl-NL" sz="1200" b="0" i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y</m:t>
                    </m:r>
                    <m:r>
                      <a:rPr lang="nl-NL" sz="1200" b="0" i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1</m:t>
                    </m:r>
                    <m:f>
                      <m:fPr>
                        <m:ctrlP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num>
                      <m:den>
                        <m: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den>
                    </m:f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+______</m:t>
                    </m:r>
                  </m:oMath>
                </a14:m>
                <a:endParaRPr lang="en-GB" sz="1200" i="1" dirty="0"/>
              </a:p>
              <a:p>
                <a:endParaRPr lang="nl-NL" sz="1200" dirty="0"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24" name="Rechthoek 23">
                <a:extLst>
                  <a:ext uri="{FF2B5EF4-FFF2-40B4-BE49-F238E27FC236}">
                    <a16:creationId xmlns:a16="http://schemas.microsoft.com/office/drawing/2014/main" id="{A057E4B8-785E-4A89-915C-CAA98F9ACF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3890" y="3995779"/>
                <a:ext cx="3737667" cy="1983043"/>
              </a:xfrm>
              <a:prstGeom prst="rect">
                <a:avLst/>
              </a:prstGeom>
              <a:blipFill>
                <a:blip r:embed="rId3"/>
                <a:stretch>
                  <a:fillRect l="-16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1C3FF546-27C8-A693-A069-E8F701CC694D}"/>
              </a:ext>
            </a:extLst>
          </p:cNvPr>
          <p:cNvSpPr txBox="1"/>
          <p:nvPr/>
        </p:nvSpPr>
        <p:spPr>
          <a:xfrm>
            <a:off x="2148702" y="3541526"/>
            <a:ext cx="40206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Write the formula for line </a:t>
            </a:r>
            <a:r>
              <a:rPr lang="nl-NL" sz="1200" i="1" dirty="0"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 in the </a:t>
            </a:r>
            <a:r>
              <a:rPr lang="nl-NL" sz="1200" dirty="0" err="1">
                <a:ea typeface="Tahoma" panose="020B0604030504040204" pitchFamily="34" charset="0"/>
                <a:cs typeface="Tahoma" panose="020B0604030504040204" pitchFamily="34" charset="0"/>
              </a:rPr>
              <a:t>figure</a:t>
            </a:r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nl-NL" sz="1200" dirty="0" err="1">
                <a:ea typeface="Tahoma" panose="020B0604030504040204" pitchFamily="34" charset="0"/>
                <a:cs typeface="Tahoma" panose="020B0604030504040204" pitchFamily="34" charset="0"/>
              </a:rPr>
              <a:t>mimic</a:t>
            </a:r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 the example!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3FBF327A-2036-AAC6-2BB6-F186F6BEF5F3}"/>
              </a:ext>
            </a:extLst>
          </p:cNvPr>
          <p:cNvSpPr/>
          <p:nvPr/>
        </p:nvSpPr>
        <p:spPr>
          <a:xfrm rot="5400000">
            <a:off x="1932944" y="3610561"/>
            <a:ext cx="277001" cy="175481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hthoek 1">
            <a:extLst>
              <a:ext uri="{FF2B5EF4-FFF2-40B4-BE49-F238E27FC236}">
                <a16:creationId xmlns:a16="http://schemas.microsoft.com/office/drawing/2014/main" id="{E4855399-4A9F-9172-CA01-F13B54130A69}"/>
              </a:ext>
            </a:extLst>
          </p:cNvPr>
          <p:cNvSpPr/>
          <p:nvPr/>
        </p:nvSpPr>
        <p:spPr>
          <a:xfrm>
            <a:off x="788018" y="1576888"/>
            <a:ext cx="754342" cy="17592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hthoek 1">
            <a:extLst>
              <a:ext uri="{FF2B5EF4-FFF2-40B4-BE49-F238E27FC236}">
                <a16:creationId xmlns:a16="http://schemas.microsoft.com/office/drawing/2014/main" id="{7D6D6870-F5B1-802C-1E51-E64C2C9D84AA}"/>
              </a:ext>
            </a:extLst>
          </p:cNvPr>
          <p:cNvSpPr/>
          <p:nvPr/>
        </p:nvSpPr>
        <p:spPr>
          <a:xfrm>
            <a:off x="5747371" y="3960914"/>
            <a:ext cx="754342" cy="1905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94A06BE-2058-2031-8C4C-821509836B91}"/>
              </a:ext>
            </a:extLst>
          </p:cNvPr>
          <p:cNvSpPr txBox="1"/>
          <p:nvPr/>
        </p:nvSpPr>
        <p:spPr>
          <a:xfrm rot="16200000">
            <a:off x="250488" y="2768211"/>
            <a:ext cx="17592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CBEF196-4FB6-F0BE-C830-89F972ED516E}"/>
              </a:ext>
            </a:extLst>
          </p:cNvPr>
          <p:cNvSpPr txBox="1"/>
          <p:nvPr/>
        </p:nvSpPr>
        <p:spPr>
          <a:xfrm rot="16200000">
            <a:off x="5191845" y="5295141"/>
            <a:ext cx="17592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YOUR TURN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BAB4BE8-87F3-939D-0ADE-9AED91E7BE3F}"/>
              </a:ext>
            </a:extLst>
          </p:cNvPr>
          <p:cNvSpPr txBox="1"/>
          <p:nvPr/>
        </p:nvSpPr>
        <p:spPr>
          <a:xfrm rot="16200000">
            <a:off x="5250691" y="8279282"/>
            <a:ext cx="167994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YOUR TURN</a:t>
            </a:r>
          </a:p>
        </p:txBody>
      </p:sp>
      <p:sp>
        <p:nvSpPr>
          <p:cNvPr id="49" name="Arrow: Right 48">
            <a:extLst>
              <a:ext uri="{FF2B5EF4-FFF2-40B4-BE49-F238E27FC236}">
                <a16:creationId xmlns:a16="http://schemas.microsoft.com/office/drawing/2014/main" id="{C9403A19-A2B2-1EC2-08D9-F64F6A8EB405}"/>
              </a:ext>
            </a:extLst>
          </p:cNvPr>
          <p:cNvSpPr/>
          <p:nvPr/>
        </p:nvSpPr>
        <p:spPr>
          <a:xfrm rot="16200000">
            <a:off x="610361" y="5978248"/>
            <a:ext cx="277001" cy="175481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3482099-32B5-5C8E-71A2-7512B0F65031}"/>
              </a:ext>
            </a:extLst>
          </p:cNvPr>
          <p:cNvSpPr txBox="1"/>
          <p:nvPr/>
        </p:nvSpPr>
        <p:spPr>
          <a:xfrm>
            <a:off x="450938" y="6124932"/>
            <a:ext cx="40206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200" dirty="0" err="1">
                <a:ea typeface="Tahoma" panose="020B0604030504040204" pitchFamily="34" charset="0"/>
                <a:cs typeface="Tahoma" panose="020B0604030504040204" pitchFamily="34" charset="0"/>
              </a:rPr>
              <a:t>Choose</a:t>
            </a:r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nl-NL" sz="1200" dirty="0" err="1">
                <a:ea typeface="Tahoma" panose="020B0604030504040204" pitchFamily="34" charset="0"/>
                <a:cs typeface="Tahoma" panose="020B0604030504040204" pitchFamily="34" charset="0"/>
              </a:rPr>
              <a:t>two</a:t>
            </a:r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nl-NL" sz="1200" dirty="0" err="1">
                <a:ea typeface="Tahoma" panose="020B0604030504040204" pitchFamily="34" charset="0"/>
                <a:cs typeface="Tahoma" panose="020B0604030504040204" pitchFamily="34" charset="0"/>
              </a:rPr>
              <a:t>gridpoints</a:t>
            </a:r>
            <a:endParaRPr lang="nl-NL" sz="12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3" name="Afbeelding 42">
            <a:extLst>
              <a:ext uri="{FF2B5EF4-FFF2-40B4-BE49-F238E27FC236}">
                <a16:creationId xmlns:a16="http://schemas.microsoft.com/office/drawing/2014/main" id="{E48F9122-09F4-2660-71A7-7DB1C617E5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635" y="3904828"/>
            <a:ext cx="1483261" cy="815437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6585E920-36C0-B744-9087-8535C47ACE39}"/>
              </a:ext>
            </a:extLst>
          </p:cNvPr>
          <p:cNvSpPr txBox="1"/>
          <p:nvPr/>
        </p:nvSpPr>
        <p:spPr>
          <a:xfrm>
            <a:off x="5315866" y="4194138"/>
            <a:ext cx="76795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800" dirty="0">
                <a:ea typeface="Tahoma" panose="020B0604030504040204" pitchFamily="34" charset="0"/>
                <a:cs typeface="Tahoma" panose="020B0604030504040204" pitchFamily="34" charset="0"/>
              </a:rPr>
              <a:t>Use fractions here!</a:t>
            </a:r>
          </a:p>
        </p:txBody>
      </p:sp>
      <p:sp>
        <p:nvSpPr>
          <p:cNvPr id="56" name="Right Brace 55">
            <a:extLst>
              <a:ext uri="{FF2B5EF4-FFF2-40B4-BE49-F238E27FC236}">
                <a16:creationId xmlns:a16="http://schemas.microsoft.com/office/drawing/2014/main" id="{13D2F6C5-1072-FFC5-8C0C-88F384488AED}"/>
              </a:ext>
            </a:extLst>
          </p:cNvPr>
          <p:cNvSpPr/>
          <p:nvPr/>
        </p:nvSpPr>
        <p:spPr>
          <a:xfrm>
            <a:off x="3081801" y="4684067"/>
            <a:ext cx="195553" cy="431537"/>
          </a:xfrm>
          <a:prstGeom prst="rightBrac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6A311E2A-E2F5-0B98-E1B9-05C66DC9F490}"/>
                  </a:ext>
                </a:extLst>
              </p:cNvPr>
              <p:cNvSpPr txBox="1"/>
              <p:nvPr/>
            </p:nvSpPr>
            <p:spPr>
              <a:xfrm>
                <a:off x="3382615" y="4667581"/>
                <a:ext cx="2021669" cy="9071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1200" b="0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1</m:t>
                    </m:r>
                    <m:f>
                      <m:fPr>
                        <m:ctrlPr>
                          <a:rPr lang="nl-NL" sz="120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nl-NL" sz="12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num>
                      <m:den>
                        <m:r>
                          <a:rPr lang="nl-NL" sz="12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den>
                    </m:f>
                    <m:r>
                      <a:rPr lang="nl-NL" sz="1200" b="0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⋅____+</m:t>
                    </m:r>
                    <m:r>
                      <a:rPr lang="nl-NL" sz="1200" b="0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𝑏</m:t>
                    </m:r>
                  </m:oMath>
                </a14:m>
                <a:r>
                  <a:rPr lang="en-GB" sz="1200" dirty="0"/>
                  <a:t> =_____</a:t>
                </a:r>
              </a:p>
              <a:p>
                <a:endParaRPr lang="en-GB" sz="1200" dirty="0"/>
              </a:p>
              <a:p>
                <a:endParaRPr lang="en-GB" sz="1200" dirty="0"/>
              </a:p>
              <a:p>
                <a:r>
                  <a:rPr lang="en-GB" sz="1200" dirty="0"/>
                  <a:t> </a:t>
                </a:r>
              </a:p>
            </p:txBody>
          </p:sp>
        </mc:Choice>
        <mc:Fallback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6A311E2A-E2F5-0B98-E1B9-05C66DC9F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2615" y="4667581"/>
                <a:ext cx="2021669" cy="90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Rechthoek 23">
                <a:extLst>
                  <a:ext uri="{FF2B5EF4-FFF2-40B4-BE49-F238E27FC236}">
                    <a16:creationId xmlns:a16="http://schemas.microsoft.com/office/drawing/2014/main" id="{04595E39-7308-C8C7-C344-7E72A33125DF}"/>
                  </a:ext>
                </a:extLst>
              </p:cNvPr>
              <p:cNvSpPr/>
              <p:nvPr/>
            </p:nvSpPr>
            <p:spPr>
              <a:xfrm>
                <a:off x="1833890" y="6903971"/>
                <a:ext cx="3737667" cy="18471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nl-NL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Let </a:t>
                </a:r>
                <a:r>
                  <a:rPr lang="nl-NL" sz="1200" i="1" dirty="0">
                    <a:ea typeface="Tahoma" panose="020B0604030504040204" pitchFamily="34" charset="0"/>
                    <a:cs typeface="Tahoma" panose="020B0604030504040204" pitchFamily="34" charset="0"/>
                  </a:rPr>
                  <a:t>_______________</a:t>
                </a:r>
                <a:endParaRPr lang="nl-NL" sz="1200" dirty="0"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nl-NL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Through (___,___) and (___,___), </a:t>
                </a:r>
                <a:r>
                  <a:rPr lang="nl-NL" sz="1200" dirty="0" err="1">
                    <a:ea typeface="Tahoma" panose="020B0604030504040204" pitchFamily="34" charset="0"/>
                    <a:cs typeface="Tahoma" panose="020B0604030504040204" pitchFamily="34" charset="0"/>
                  </a:rPr>
                  <a:t>so</a:t>
                </a:r>
                <a:r>
                  <a:rPr lang="nl-NL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𝑎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nl-NL" sz="1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/>
                      <m:den/>
                    </m:f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</m:oMath>
                </a14:m>
                <a:endParaRPr lang="nl-NL" sz="1200" b="0" dirty="0"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en-GB" sz="1200" dirty="0"/>
              </a:p>
              <a:p>
                <a:r>
                  <a:rPr lang="en-GB" sz="1200" i="1" dirty="0"/>
                  <a:t>So, l</a:t>
                </a:r>
                <a:r>
                  <a:rPr lang="en-GB" sz="12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nl-NL" sz="1200" b="0" i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y</m:t>
                    </m:r>
                    <m:r>
                      <a:rPr lang="nl-NL" sz="1200" b="0" i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____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r>
                      <a:rPr lang="nl-NL" sz="1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𝑏</m:t>
                    </m:r>
                  </m:oMath>
                </a14:m>
                <a:endParaRPr lang="en-GB" sz="1200" i="1" dirty="0"/>
              </a:p>
              <a:p>
                <a:r>
                  <a:rPr lang="en-GB" sz="1200" dirty="0"/>
                  <a:t>through </a:t>
                </a:r>
                <a:r>
                  <a:rPr lang="nl-NL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(___,___)</a:t>
                </a:r>
              </a:p>
              <a:p>
                <a:endParaRPr lang="nl-NL" sz="1200" dirty="0"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nl-NL" sz="1200" dirty="0"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en-GB" sz="1200" dirty="0">
                    <a:ea typeface="Tahoma" panose="020B0604030504040204" pitchFamily="34" charset="0"/>
                    <a:cs typeface="Tahoma" panose="020B0604030504040204" pitchFamily="34" charset="0"/>
                  </a:rPr>
                  <a:t>So  </a:t>
                </a:r>
                <a:r>
                  <a:rPr lang="nl-NL" sz="1200" i="1" dirty="0"/>
                  <a:t>______________________________</a:t>
                </a:r>
                <a:endParaRPr lang="en-GB" sz="1200" i="1" dirty="0"/>
              </a:p>
              <a:p>
                <a:endParaRPr lang="nl-NL" sz="1200" dirty="0"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60" name="Rechthoek 23">
                <a:extLst>
                  <a:ext uri="{FF2B5EF4-FFF2-40B4-BE49-F238E27FC236}">
                    <a16:creationId xmlns:a16="http://schemas.microsoft.com/office/drawing/2014/main" id="{04595E39-7308-C8C7-C344-7E72A33125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3890" y="6903971"/>
                <a:ext cx="3737667" cy="1847172"/>
              </a:xfrm>
              <a:prstGeom prst="rect">
                <a:avLst/>
              </a:prstGeom>
              <a:blipFill>
                <a:blip r:embed="rId6"/>
                <a:stretch>
                  <a:fillRect l="-163" t="-33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>
            <a:extLst>
              <a:ext uri="{FF2B5EF4-FFF2-40B4-BE49-F238E27FC236}">
                <a16:creationId xmlns:a16="http://schemas.microsoft.com/office/drawing/2014/main" id="{8D3D8A8B-2A4D-C34F-5744-8EFF7C1AFB7F}"/>
              </a:ext>
            </a:extLst>
          </p:cNvPr>
          <p:cNvSpPr txBox="1"/>
          <p:nvPr/>
        </p:nvSpPr>
        <p:spPr>
          <a:xfrm>
            <a:off x="2097288" y="6466373"/>
            <a:ext cx="40206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Write the formula for line </a:t>
            </a:r>
            <a:r>
              <a:rPr lang="nl-NL" sz="1200" i="1" dirty="0"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 in the </a:t>
            </a:r>
            <a:r>
              <a:rPr lang="nl-NL" sz="1200" dirty="0" err="1">
                <a:ea typeface="Tahoma" panose="020B0604030504040204" pitchFamily="34" charset="0"/>
                <a:cs typeface="Tahoma" panose="020B0604030504040204" pitchFamily="34" charset="0"/>
              </a:rPr>
              <a:t>figure</a:t>
            </a:r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nl-NL" sz="1200" dirty="0" err="1">
                <a:ea typeface="Tahoma" panose="020B0604030504040204" pitchFamily="34" charset="0"/>
                <a:cs typeface="Tahoma" panose="020B0604030504040204" pitchFamily="34" charset="0"/>
              </a:rPr>
              <a:t>mimic</a:t>
            </a:r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 the example!</a:t>
            </a:r>
          </a:p>
        </p:txBody>
      </p:sp>
      <p:sp>
        <p:nvSpPr>
          <p:cNvPr id="62" name="Arrow: Right 61">
            <a:extLst>
              <a:ext uri="{FF2B5EF4-FFF2-40B4-BE49-F238E27FC236}">
                <a16:creationId xmlns:a16="http://schemas.microsoft.com/office/drawing/2014/main" id="{7A26385D-C7E0-B6DC-DE02-B368AD890D67}"/>
              </a:ext>
            </a:extLst>
          </p:cNvPr>
          <p:cNvSpPr/>
          <p:nvPr/>
        </p:nvSpPr>
        <p:spPr>
          <a:xfrm rot="5400000">
            <a:off x="1913736" y="6560502"/>
            <a:ext cx="277001" cy="175481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Right 64">
            <a:extLst>
              <a:ext uri="{FF2B5EF4-FFF2-40B4-BE49-F238E27FC236}">
                <a16:creationId xmlns:a16="http://schemas.microsoft.com/office/drawing/2014/main" id="{860EBED8-602E-43CD-9AF2-F6D7EAF64A83}"/>
              </a:ext>
            </a:extLst>
          </p:cNvPr>
          <p:cNvSpPr/>
          <p:nvPr/>
        </p:nvSpPr>
        <p:spPr>
          <a:xfrm rot="16200000">
            <a:off x="593221" y="8852323"/>
            <a:ext cx="277001" cy="175481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542AE2-0305-6219-3808-2E5675E6C512}"/>
              </a:ext>
            </a:extLst>
          </p:cNvPr>
          <p:cNvSpPr txBox="1"/>
          <p:nvPr/>
        </p:nvSpPr>
        <p:spPr>
          <a:xfrm>
            <a:off x="300566" y="9070628"/>
            <a:ext cx="40206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Your line </a:t>
            </a:r>
            <a:r>
              <a:rPr lang="nl-NL" sz="1200" dirty="0" err="1">
                <a:ea typeface="Tahoma" panose="020B0604030504040204" pitchFamily="34" charset="0"/>
                <a:cs typeface="Tahoma" panose="020B0604030504040204" pitchFamily="34" charset="0"/>
              </a:rPr>
              <a:t>heads</a:t>
            </a:r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 down, what does this </a:t>
            </a:r>
            <a:r>
              <a:rPr lang="nl-NL" sz="1200" dirty="0" err="1">
                <a:ea typeface="Tahoma" panose="020B0604030504040204" pitchFamily="34" charset="0"/>
                <a:cs typeface="Tahoma" panose="020B0604030504040204" pitchFamily="34" charset="0"/>
              </a:rPr>
              <a:t>mean</a:t>
            </a:r>
            <a:r>
              <a:rPr lang="nl-NL" sz="1200" dirty="0">
                <a:ea typeface="Tahoma" panose="020B0604030504040204" pitchFamily="34" charset="0"/>
                <a:cs typeface="Tahoma" panose="020B0604030504040204" pitchFamily="34" charset="0"/>
              </a:rPr>
              <a:t> for the gradient?</a:t>
            </a:r>
          </a:p>
        </p:txBody>
      </p:sp>
      <p:pic>
        <p:nvPicPr>
          <p:cNvPr id="69" name="Afbeelding 42">
            <a:extLst>
              <a:ext uri="{FF2B5EF4-FFF2-40B4-BE49-F238E27FC236}">
                <a16:creationId xmlns:a16="http://schemas.microsoft.com/office/drawing/2014/main" id="{1F1D6A62-7211-47F3-089F-BE050D1AC1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635" y="6813020"/>
            <a:ext cx="1483261" cy="815437"/>
          </a:xfrm>
          <a:prstGeom prst="rect">
            <a:avLst/>
          </a:prstGeom>
        </p:spPr>
      </p:pic>
      <p:sp>
        <p:nvSpPr>
          <p:cNvPr id="71" name="Right Brace 70">
            <a:extLst>
              <a:ext uri="{FF2B5EF4-FFF2-40B4-BE49-F238E27FC236}">
                <a16:creationId xmlns:a16="http://schemas.microsoft.com/office/drawing/2014/main" id="{A44E4378-A7CA-A393-8471-19B57A3742EA}"/>
              </a:ext>
            </a:extLst>
          </p:cNvPr>
          <p:cNvSpPr/>
          <p:nvPr/>
        </p:nvSpPr>
        <p:spPr>
          <a:xfrm>
            <a:off x="3081801" y="7592259"/>
            <a:ext cx="195553" cy="431537"/>
          </a:xfrm>
          <a:prstGeom prst="rightBrac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6CC5232A-7309-BFE8-3AC7-05D6CA22E30D}"/>
                  </a:ext>
                </a:extLst>
              </p:cNvPr>
              <p:cNvSpPr txBox="1"/>
              <p:nvPr/>
            </p:nvSpPr>
            <p:spPr>
              <a:xfrm>
                <a:off x="3382615" y="7575773"/>
                <a:ext cx="2021669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1200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_</m:t>
                    </m:r>
                    <m:r>
                      <a:rPr lang="nl-NL" sz="1200" b="0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___⋅____+</m:t>
                    </m:r>
                    <m:r>
                      <a:rPr lang="nl-NL" sz="1200" b="0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𝑏</m:t>
                    </m:r>
                  </m:oMath>
                </a14:m>
                <a:r>
                  <a:rPr lang="en-GB" sz="1200" dirty="0"/>
                  <a:t> =_____</a:t>
                </a:r>
              </a:p>
              <a:p>
                <a:endParaRPr lang="en-GB" sz="1200" dirty="0"/>
              </a:p>
              <a:p>
                <a:endParaRPr lang="en-GB" sz="1200" dirty="0"/>
              </a:p>
              <a:p>
                <a:r>
                  <a:rPr lang="en-GB" sz="1200" dirty="0"/>
                  <a:t> </a:t>
                </a:r>
              </a:p>
            </p:txBody>
          </p:sp>
        </mc:Choice>
        <mc:Fallback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6CC5232A-7309-BFE8-3AC7-05D6CA22E3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2615" y="7575773"/>
                <a:ext cx="2021669" cy="830997"/>
              </a:xfrm>
              <a:prstGeom prst="rect">
                <a:avLst/>
              </a:prstGeom>
              <a:blipFill>
                <a:blip r:embed="rId7"/>
                <a:stretch>
                  <a:fillRect t="-73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al 2">
            <a:extLst>
              <a:ext uri="{FF2B5EF4-FFF2-40B4-BE49-F238E27FC236}">
                <a16:creationId xmlns:a16="http://schemas.microsoft.com/office/drawing/2014/main" id="{ACD6421B-3CDE-F893-6910-597363959BBC}"/>
              </a:ext>
            </a:extLst>
          </p:cNvPr>
          <p:cNvSpPr/>
          <p:nvPr/>
        </p:nvSpPr>
        <p:spPr>
          <a:xfrm>
            <a:off x="420753" y="780310"/>
            <a:ext cx="606857" cy="49615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xtBox 54">
            <a:extLst>
              <a:ext uri="{FF2B5EF4-FFF2-40B4-BE49-F238E27FC236}">
                <a16:creationId xmlns:a16="http://schemas.microsoft.com/office/drawing/2014/main" id="{1C2687DE-B6E2-AB29-B402-FEAED710C3BD}"/>
              </a:ext>
            </a:extLst>
          </p:cNvPr>
          <p:cNvSpPr txBox="1"/>
          <p:nvPr/>
        </p:nvSpPr>
        <p:spPr>
          <a:xfrm>
            <a:off x="5328274" y="7124478"/>
            <a:ext cx="76795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800" dirty="0">
                <a:ea typeface="Tahoma" panose="020B0604030504040204" pitchFamily="34" charset="0"/>
                <a:cs typeface="Tahoma" panose="020B0604030504040204" pitchFamily="34" charset="0"/>
              </a:rPr>
              <a:t>Use fractions here!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kstvak 6">
                <a:extLst>
                  <a:ext uri="{FF2B5EF4-FFF2-40B4-BE49-F238E27FC236}">
                    <a16:creationId xmlns:a16="http://schemas.microsoft.com/office/drawing/2014/main" id="{62C0106C-2156-83B3-B1E2-0987582319BA}"/>
                  </a:ext>
                </a:extLst>
              </p:cNvPr>
              <p:cNvSpPr txBox="1"/>
              <p:nvPr/>
            </p:nvSpPr>
            <p:spPr>
              <a:xfrm>
                <a:off x="1472182" y="1623516"/>
                <a:ext cx="4790890" cy="1734962"/>
              </a:xfrm>
              <a:custGeom>
                <a:avLst/>
                <a:gdLst>
                  <a:gd name="connsiteX0" fmla="*/ 0 w 4790890"/>
                  <a:gd name="connsiteY0" fmla="*/ 0 h 1734962"/>
                  <a:gd name="connsiteX1" fmla="*/ 4790890 w 4790890"/>
                  <a:gd name="connsiteY1" fmla="*/ 0 h 1734962"/>
                  <a:gd name="connsiteX2" fmla="*/ 4790890 w 4790890"/>
                  <a:gd name="connsiteY2" fmla="*/ 1734962 h 1734962"/>
                  <a:gd name="connsiteX3" fmla="*/ 0 w 4790890"/>
                  <a:gd name="connsiteY3" fmla="*/ 1734962 h 1734962"/>
                  <a:gd name="connsiteX4" fmla="*/ 0 w 4790890"/>
                  <a:gd name="connsiteY4" fmla="*/ 0 h 1734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90890" h="1734962" fill="none" extrusionOk="0">
                    <a:moveTo>
                      <a:pt x="0" y="0"/>
                    </a:moveTo>
                    <a:cubicBezTo>
                      <a:pt x="2290708" y="-49533"/>
                      <a:pt x="3686994" y="-14809"/>
                      <a:pt x="4790890" y="0"/>
                    </a:cubicBezTo>
                    <a:cubicBezTo>
                      <a:pt x="4652274" y="212279"/>
                      <a:pt x="4793065" y="898647"/>
                      <a:pt x="4790890" y="1734962"/>
                    </a:cubicBezTo>
                    <a:cubicBezTo>
                      <a:pt x="4228235" y="1686731"/>
                      <a:pt x="884089" y="1819417"/>
                      <a:pt x="0" y="1734962"/>
                    </a:cubicBezTo>
                    <a:cubicBezTo>
                      <a:pt x="-124123" y="1310412"/>
                      <a:pt x="93666" y="181905"/>
                      <a:pt x="0" y="0"/>
                    </a:cubicBezTo>
                    <a:close/>
                  </a:path>
                  <a:path w="4790890" h="1734962" stroke="0" extrusionOk="0">
                    <a:moveTo>
                      <a:pt x="0" y="0"/>
                    </a:moveTo>
                    <a:cubicBezTo>
                      <a:pt x="2234827" y="118645"/>
                      <a:pt x="3753385" y="116012"/>
                      <a:pt x="4790890" y="0"/>
                    </a:cubicBezTo>
                    <a:cubicBezTo>
                      <a:pt x="4724001" y="753560"/>
                      <a:pt x="4769841" y="1068514"/>
                      <a:pt x="4790890" y="1734962"/>
                    </a:cubicBezTo>
                    <a:cubicBezTo>
                      <a:pt x="3337180" y="1869562"/>
                      <a:pt x="1303271" y="1577766"/>
                      <a:pt x="0" y="1734962"/>
                    </a:cubicBezTo>
                    <a:cubicBezTo>
                      <a:pt x="-84301" y="1041099"/>
                      <a:pt x="22740" y="57283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tx1"/>
                </a:solidFill>
                <a:extLst>
                  <a:ext uri="{C807C97D-BFC1-408E-A445-0C87EB9F89A2}">
                    <ask:lineSketchStyleProps xmlns:ask="http://schemas.microsoft.com/office/drawing/2018/sketchyshapes" sd="1219033472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txBody>
              <a:bodyPr wrap="square" rtlCol="0">
                <a:spAutoFit/>
              </a:bodyPr>
              <a:lstStyle/>
              <a:p>
                <a:r>
                  <a:rPr lang="nl-NL" sz="700" dirty="0"/>
                  <a:t>Write </a:t>
                </a:r>
                <a:r>
                  <a:rPr lang="nl-NL" sz="700" dirty="0" err="1"/>
                  <a:t>the</a:t>
                </a:r>
                <a:r>
                  <a:rPr lang="nl-NL" sz="700" dirty="0"/>
                  <a:t> formule </a:t>
                </a:r>
                <a:r>
                  <a:rPr lang="nl-NL" sz="700" dirty="0" err="1"/>
                  <a:t>for</a:t>
                </a:r>
                <a:r>
                  <a:rPr lang="nl-NL" sz="700" dirty="0"/>
                  <a:t> line </a:t>
                </a:r>
                <a14:m>
                  <m:oMath xmlns:m="http://schemas.openxmlformats.org/officeDocument/2006/math">
                    <m:r>
                      <a:rPr lang="nl-NL" sz="7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nl-NL" sz="700" dirty="0"/>
                  <a:t> in </a:t>
                </a:r>
                <a:r>
                  <a:rPr lang="nl-NL" sz="700" dirty="0" err="1"/>
                  <a:t>the</a:t>
                </a:r>
                <a:r>
                  <a:rPr lang="nl-NL" sz="700" dirty="0"/>
                  <a:t> </a:t>
                </a:r>
                <a:r>
                  <a:rPr lang="nl-NL" sz="700" dirty="0" err="1"/>
                  <a:t>figure</a:t>
                </a:r>
                <a:r>
                  <a:rPr lang="nl-NL" sz="700" dirty="0"/>
                  <a:t>.</a:t>
                </a:r>
              </a:p>
              <a:p>
                <a:endParaRPr lang="nl-NL" sz="700" dirty="0"/>
              </a:p>
              <a:p>
                <a:r>
                  <a:rPr lang="nl-NL" sz="700" i="1" dirty="0"/>
                  <a:t>How </a:t>
                </a:r>
                <a:r>
                  <a:rPr lang="nl-NL" sz="700" i="1" dirty="0" err="1"/>
                  <a:t>to</a:t>
                </a:r>
                <a:r>
                  <a:rPr lang="nl-NL" sz="700" i="1" dirty="0"/>
                  <a:t> do and </a:t>
                </a:r>
                <a:r>
                  <a:rPr lang="nl-NL" sz="700" i="1" dirty="0" err="1"/>
                  <a:t>notate</a:t>
                </a:r>
                <a:r>
                  <a:rPr lang="nl-NL" sz="700" i="1" dirty="0"/>
                  <a:t> </a:t>
                </a:r>
                <a:r>
                  <a:rPr lang="nl-NL" sz="700" i="1" dirty="0" err="1"/>
                  <a:t>this</a:t>
                </a:r>
                <a:r>
                  <a:rPr lang="nl-NL" sz="700" i="1" dirty="0"/>
                  <a:t>:</a:t>
                </a:r>
              </a:p>
              <a:p>
                <a:r>
                  <a:rPr lang="nl-NL" sz="700" dirty="0"/>
                  <a:t>Let </a:t>
                </a:r>
                <a14:m/>
                <a:br>
                  <a:rPr lang="nl-NL" sz="700" i="1" dirty="0">
                    <a:latin typeface="Cambria Math" panose="02040503050406030204" pitchFamily="18" charset="0"/>
                  </a:rPr>
                </a:br>
                <a:r>
                  <a:rPr lang="nl-NL" sz="700" dirty="0"/>
                  <a:t>Through (-1,4) and (2,2), </a:t>
                </a:r>
                <a:r>
                  <a:rPr lang="nl-NL" sz="700" dirty="0" err="1"/>
                  <a:t>so</a:t>
                </a:r>
                <a:r>
                  <a:rPr lang="nl-NL" sz="700" dirty="0"/>
                  <a:t> </a:t>
                </a:r>
                <a14:m>
                  <m:oMath xmlns:m="http://schemas.openxmlformats.org/officeDocument/2006/math">
                    <m:r>
                      <a:rPr lang="nl-NL" sz="7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nl-NL" sz="7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7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7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nl-NL" sz="7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nl-NL" sz="700" b="0" dirty="0"/>
              </a:p>
              <a:p>
                <a:endParaRPr lang="nl-NL" sz="7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nl-NL" sz="7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nl-NL" sz="7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nl-NL" sz="7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nl-NL" sz="700" b="0" i="1" smtClean="0"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nl-NL" sz="7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nl-NL" sz="700" b="0" i="1" smtClean="0"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nl-NL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brk m:alnAt="7"/>
                                      </m:rPr>
                                      <a:rPr lang="nl-NL" sz="7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m:rPr>
                                        <m:brk m:alnAt="7"/>
                                      </m:rPr>
                                      <a:rPr lang="nl-NL" sz="7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m:rPr>
                                    <m:brk m:alnAt="7"/>
                                  </m:rPr>
                                  <a:rPr lang="nl-NL" sz="7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nl-NL" sz="7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nl-NL" sz="7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nl-NL" sz="700" b="0" i="0" smtClean="0">
                                    <a:latin typeface="Cambria Math" panose="02040503050406030204" pitchFamily="18" charset="0"/>
                                  </a:rPr>
                                  <m:t>through</m:t>
                                </m:r>
                                <m:r>
                                  <a:rPr lang="nl-NL" sz="700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nl-NL" sz="700" b="0" i="1" smtClean="0">
                                    <a:latin typeface="Cambria Math" panose="02040503050406030204" pitchFamily="18" charset="0"/>
                                  </a:rPr>
                                  <m:t>(2,2)</m:t>
                                </m:r>
                              </m:e>
                            </m:mr>
                          </m:m>
                        </m:e>
                      </m:d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      −</m:t>
                      </m:r>
                      <m:f>
                        <m:fPr>
                          <m:ctrlPr>
                            <a:rPr lang="nl-NL" sz="7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∙2+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  <m:oMath xmlns:m="http://schemas.openxmlformats.org/officeDocument/2006/math">
                      <m:r>
                        <a:rPr lang="nl-NL" sz="700" b="0" i="0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−1</m:t>
                      </m:r>
                      <m:f>
                        <m:fPr>
                          <m:ctrlPr>
                            <a:rPr lang="nl-NL" sz="7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  <m:oMath xmlns:m="http://schemas.openxmlformats.org/officeDocument/2006/math">
                      <m:r>
                        <a:rPr lang="nl-NL" sz="700" b="0" i="0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=2+1</m:t>
                      </m:r>
                      <m:f>
                        <m:fPr>
                          <m:ctrlPr>
                            <a:rPr lang="nl-NL" sz="7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=3</m:t>
                      </m:r>
                      <m:f>
                        <m:fPr>
                          <m:ctrlPr>
                            <a:rPr lang="nl-NL" sz="7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700" b="0" i="0" smtClean="0">
                          <a:latin typeface="Cambria Math" panose="02040503050406030204" pitchFamily="18" charset="0"/>
                        </a:rPr>
                        <m:t>so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nl-NL" sz="7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+3</m:t>
                      </m:r>
                      <m:f>
                        <m:fPr>
                          <m:ctrlPr>
                            <a:rPr lang="nl-NL" sz="7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sz="7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nl-NL" sz="7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nl-NL" sz="700" dirty="0"/>
              </a:p>
            </p:txBody>
          </p:sp>
        </mc:Choice>
        <mc:Fallback>
          <p:sp>
            <p:nvSpPr>
              <p:cNvPr id="7" name="Tekstvak 6">
                <a:extLst>
                  <a:ext uri="{FF2B5EF4-FFF2-40B4-BE49-F238E27FC236}">
                    <a16:creationId xmlns:a16="http://schemas.microsoft.com/office/drawing/2014/main" id="{62C0106C-2156-83B3-B1E2-0987582319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2182" y="1623516"/>
                <a:ext cx="4790890" cy="1734962"/>
              </a:xfrm>
              <a:prstGeom prst="rect">
                <a:avLst/>
              </a:prstGeom>
              <a:blipFill>
                <a:blip r:embed="rId8"/>
                <a:stretch>
                  <a:fillRect t="-3000" b="-25667"/>
                </a:stretch>
              </a:blipFill>
              <a:ln w="28575">
                <a:solidFill>
                  <a:schemeClr val="tx1"/>
                </a:solidFill>
                <a:extLst>
                  <a:ext uri="{C807C97D-BFC1-408E-A445-0C87EB9F89A2}">
                    <ask:lineSketchStyleProps xmlns:ask="http://schemas.microsoft.com/office/drawing/2018/sketchyshapes" sd="1219033472">
                      <a:custGeom>
                        <a:avLst/>
                        <a:gdLst>
                          <a:gd name="connsiteX0" fmla="*/ 0 w 4790890"/>
                          <a:gd name="connsiteY0" fmla="*/ 0 h 1734962"/>
                          <a:gd name="connsiteX1" fmla="*/ 4790890 w 4790890"/>
                          <a:gd name="connsiteY1" fmla="*/ 0 h 1734962"/>
                          <a:gd name="connsiteX2" fmla="*/ 4790890 w 4790890"/>
                          <a:gd name="connsiteY2" fmla="*/ 1734962 h 1734962"/>
                          <a:gd name="connsiteX3" fmla="*/ 0 w 4790890"/>
                          <a:gd name="connsiteY3" fmla="*/ 1734962 h 1734962"/>
                          <a:gd name="connsiteX4" fmla="*/ 0 w 4790890"/>
                          <a:gd name="connsiteY4" fmla="*/ 0 h 1734962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4790890" h="1734962" fill="none" extrusionOk="0">
                            <a:moveTo>
                              <a:pt x="0" y="0"/>
                            </a:moveTo>
                            <a:cubicBezTo>
                              <a:pt x="2290708" y="-49533"/>
                              <a:pt x="3686994" y="-14809"/>
                              <a:pt x="4790890" y="0"/>
                            </a:cubicBezTo>
                            <a:cubicBezTo>
                              <a:pt x="4652274" y="212279"/>
                              <a:pt x="4793065" y="898647"/>
                              <a:pt x="4790890" y="1734962"/>
                            </a:cubicBezTo>
                            <a:cubicBezTo>
                              <a:pt x="4228235" y="1686731"/>
                              <a:pt x="884089" y="1819417"/>
                              <a:pt x="0" y="1734962"/>
                            </a:cubicBezTo>
                            <a:cubicBezTo>
                              <a:pt x="-124123" y="1310412"/>
                              <a:pt x="93666" y="181905"/>
                              <a:pt x="0" y="0"/>
                            </a:cubicBezTo>
                            <a:close/>
                          </a:path>
                          <a:path w="4790890" h="1734962" stroke="0" extrusionOk="0">
                            <a:moveTo>
                              <a:pt x="0" y="0"/>
                            </a:moveTo>
                            <a:cubicBezTo>
                              <a:pt x="2234827" y="118645"/>
                              <a:pt x="3753385" y="116012"/>
                              <a:pt x="4790890" y="0"/>
                            </a:cubicBezTo>
                            <a:cubicBezTo>
                              <a:pt x="4724001" y="753560"/>
                              <a:pt x="4769841" y="1068514"/>
                              <a:pt x="4790890" y="1734962"/>
                            </a:cubicBezTo>
                            <a:cubicBezTo>
                              <a:pt x="3337180" y="1869562"/>
                              <a:pt x="1303271" y="1577766"/>
                              <a:pt x="0" y="1734962"/>
                            </a:cubicBezTo>
                            <a:cubicBezTo>
                              <a:pt x="-84301" y="1041099"/>
                              <a:pt x="22740" y="572830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Afbeelding 14">
            <a:extLst>
              <a:ext uri="{FF2B5EF4-FFF2-40B4-BE49-F238E27FC236}">
                <a16:creationId xmlns:a16="http://schemas.microsoft.com/office/drawing/2014/main" id="{BFFFB84F-4704-996D-60FA-8767FCCBF63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07609" y="1690300"/>
            <a:ext cx="2048380" cy="1479700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4C10AD81-C349-DA6C-F415-535472612B10}"/>
              </a:ext>
            </a:extLst>
          </p:cNvPr>
          <p:cNvSpPr txBox="1"/>
          <p:nvPr/>
        </p:nvSpPr>
        <p:spPr>
          <a:xfrm>
            <a:off x="4571388" y="2044872"/>
            <a:ext cx="1482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i="1" dirty="0"/>
              <a:t>n</a:t>
            </a:r>
            <a:endParaRPr lang="nl-NL" i="1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A387951-EBA3-115E-809B-1D7E173A876A}"/>
              </a:ext>
            </a:extLst>
          </p:cNvPr>
          <p:cNvSpPr txBox="1"/>
          <p:nvPr/>
        </p:nvSpPr>
        <p:spPr>
          <a:xfrm>
            <a:off x="6007118" y="2794761"/>
            <a:ext cx="1482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i="1" dirty="0"/>
              <a:t>x</a:t>
            </a:r>
            <a:endParaRPr lang="nl-NL" i="1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AB045F6F-E1F0-9C4F-786D-6FE557C64676}"/>
              </a:ext>
            </a:extLst>
          </p:cNvPr>
          <p:cNvSpPr txBox="1"/>
          <p:nvPr/>
        </p:nvSpPr>
        <p:spPr>
          <a:xfrm>
            <a:off x="4159023" y="1634682"/>
            <a:ext cx="1482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i="1" dirty="0"/>
              <a:t>y</a:t>
            </a:r>
            <a:endParaRPr lang="nl-NL" i="1" dirty="0"/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6BC0C1BE-ACB8-F705-CB4F-056ACCAC41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0938" y="3993770"/>
            <a:ext cx="1262107" cy="1698357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1CB0373E-4F9E-25B9-C4BC-E58922761AC0}"/>
              </a:ext>
            </a:extLst>
          </p:cNvPr>
          <p:cNvSpPr txBox="1"/>
          <p:nvPr/>
        </p:nvSpPr>
        <p:spPr>
          <a:xfrm>
            <a:off x="1647405" y="5115604"/>
            <a:ext cx="2115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x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60523C8-0632-D0A9-2A12-DCAE9B534C07}"/>
              </a:ext>
            </a:extLst>
          </p:cNvPr>
          <p:cNvSpPr txBox="1"/>
          <p:nvPr/>
        </p:nvSpPr>
        <p:spPr>
          <a:xfrm>
            <a:off x="958987" y="3806217"/>
            <a:ext cx="2115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kstvak 27">
                <a:extLst>
                  <a:ext uri="{FF2B5EF4-FFF2-40B4-BE49-F238E27FC236}">
                    <a16:creationId xmlns:a16="http://schemas.microsoft.com/office/drawing/2014/main" id="{7F9425A7-3F5A-B71A-372D-6BAE7D96DAEC}"/>
                  </a:ext>
                </a:extLst>
              </p:cNvPr>
              <p:cNvSpPr txBox="1"/>
              <p:nvPr/>
            </p:nvSpPr>
            <p:spPr>
              <a:xfrm>
                <a:off x="1229487" y="4007892"/>
                <a:ext cx="21151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1000" i="1" dirty="0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nl-NL" sz="1000" i="1" dirty="0"/>
              </a:p>
            </p:txBody>
          </p:sp>
        </mc:Choice>
        <mc:Fallback>
          <p:sp>
            <p:nvSpPr>
              <p:cNvPr id="28" name="Tekstvak 27">
                <a:extLst>
                  <a:ext uri="{FF2B5EF4-FFF2-40B4-BE49-F238E27FC236}">
                    <a16:creationId xmlns:a16="http://schemas.microsoft.com/office/drawing/2014/main" id="{7F9425A7-3F5A-B71A-372D-6BAE7D96DA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487" y="4007892"/>
                <a:ext cx="211518" cy="246221"/>
              </a:xfrm>
              <a:prstGeom prst="rect">
                <a:avLst/>
              </a:prstGeom>
              <a:blipFill>
                <a:blip r:embed="rId11"/>
                <a:stretch>
                  <a:fillRect r="-294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Afbeelding 31">
            <a:extLst>
              <a:ext uri="{FF2B5EF4-FFF2-40B4-BE49-F238E27FC236}">
                <a16:creationId xmlns:a16="http://schemas.microsoft.com/office/drawing/2014/main" id="{0DAAB56A-8765-5701-D2EC-8F2C81487A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09952" y="6909637"/>
            <a:ext cx="1260000" cy="1463312"/>
          </a:xfrm>
          <a:prstGeom prst="rect">
            <a:avLst/>
          </a:prstGeom>
        </p:spPr>
      </p:pic>
      <p:sp>
        <p:nvSpPr>
          <p:cNvPr id="33" name="Tekstvak 32">
            <a:extLst>
              <a:ext uri="{FF2B5EF4-FFF2-40B4-BE49-F238E27FC236}">
                <a16:creationId xmlns:a16="http://schemas.microsoft.com/office/drawing/2014/main" id="{7C43F0C8-C142-9DE6-43E8-8EAED378C4C6}"/>
              </a:ext>
            </a:extLst>
          </p:cNvPr>
          <p:cNvSpPr txBox="1"/>
          <p:nvPr/>
        </p:nvSpPr>
        <p:spPr>
          <a:xfrm>
            <a:off x="1598102" y="7592259"/>
            <a:ext cx="2115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x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425AF956-AB1A-7437-F45D-16C28DA7D11D}"/>
              </a:ext>
            </a:extLst>
          </p:cNvPr>
          <p:cNvSpPr txBox="1"/>
          <p:nvPr/>
        </p:nvSpPr>
        <p:spPr>
          <a:xfrm>
            <a:off x="892580" y="6657750"/>
            <a:ext cx="2115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y</a:t>
            </a:r>
          </a:p>
        </p:txBody>
      </p:sp>
      <p:sp>
        <p:nvSpPr>
          <p:cNvPr id="41" name="TextBox 48">
            <a:extLst>
              <a:ext uri="{FF2B5EF4-FFF2-40B4-BE49-F238E27FC236}">
                <a16:creationId xmlns:a16="http://schemas.microsoft.com/office/drawing/2014/main" id="{193A40AF-EA4F-4D00-E4D9-4271FAC9372A}"/>
              </a:ext>
            </a:extLst>
          </p:cNvPr>
          <p:cNvSpPr txBox="1"/>
          <p:nvPr/>
        </p:nvSpPr>
        <p:spPr>
          <a:xfrm>
            <a:off x="387101" y="9317038"/>
            <a:ext cx="65394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200" dirty="0"/>
          </a:p>
          <a:p>
            <a:r>
              <a:rPr lang="en-US" sz="600" dirty="0"/>
              <a:t>    CH1 </a:t>
            </a:r>
            <a:r>
              <a:rPr lang="en-US" sz="600" dirty="0" err="1"/>
              <a:t>DoodleNote</a:t>
            </a:r>
            <a:r>
              <a:rPr lang="en-US" sz="600" dirty="0"/>
              <a:t> Writing the formula of a line © 2023 by Annemieke Mens is licensed under CC BY-SA 4.0.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kstvak 41">
                <a:extLst>
                  <a:ext uri="{FF2B5EF4-FFF2-40B4-BE49-F238E27FC236}">
                    <a16:creationId xmlns:a16="http://schemas.microsoft.com/office/drawing/2014/main" id="{3553B53B-3056-D7DB-DB3E-B1B18AAC262F}"/>
                  </a:ext>
                </a:extLst>
              </p:cNvPr>
              <p:cNvSpPr txBox="1"/>
              <p:nvPr/>
            </p:nvSpPr>
            <p:spPr>
              <a:xfrm>
                <a:off x="634486" y="7009613"/>
                <a:ext cx="21151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1000" i="1" dirty="0" smtClean="0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nl-NL" sz="1000" i="1" dirty="0"/>
              </a:p>
            </p:txBody>
          </p:sp>
        </mc:Choice>
        <mc:Fallback>
          <p:sp>
            <p:nvSpPr>
              <p:cNvPr id="42" name="Tekstvak 41">
                <a:extLst>
                  <a:ext uri="{FF2B5EF4-FFF2-40B4-BE49-F238E27FC236}">
                    <a16:creationId xmlns:a16="http://schemas.microsoft.com/office/drawing/2014/main" id="{3553B53B-3056-D7DB-DB3E-B1B18AAC26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486" y="7009613"/>
                <a:ext cx="211518" cy="24622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602538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03cb4f-716a-4510-a92d-7e4603a063ee" xsi:nil="true"/>
    <lcf76f155ced4ddcb4097134ff3c332f xmlns="cc130c01-4b8b-4b73-99c7-649d2b5d7b2a" xsi:nil="true"/>
    <MediaLengthInSeconds xmlns="cc130c01-4b8b-4b73-99c7-649d2b5d7b2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A6B32F14F674B83A4E032DA141BEC" ma:contentTypeVersion="11" ma:contentTypeDescription="Een nieuw document maken." ma:contentTypeScope="" ma:versionID="17b5497fe72cd5952c13e5b242a9bb40">
  <xsd:schema xmlns:xsd="http://www.w3.org/2001/XMLSchema" xmlns:xs="http://www.w3.org/2001/XMLSchema" xmlns:p="http://schemas.microsoft.com/office/2006/metadata/properties" xmlns:ns2="cc130c01-4b8b-4b73-99c7-649d2b5d7b2a" xmlns:ns3="1003cb4f-716a-4510-a92d-7e4603a063ee" targetNamespace="http://schemas.microsoft.com/office/2006/metadata/properties" ma:root="true" ma:fieldsID="4d57feaecee742952fed882a224cb648" ns2:_="" ns3:_="">
    <xsd:import namespace="cc130c01-4b8b-4b73-99c7-649d2b5d7b2a"/>
    <xsd:import namespace="1003cb4f-716a-4510-a92d-7e4603a063e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30c01-4b8b-4b73-99c7-649d2b5d7b2a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8" nillable="true" ma:displayName="Afbeeldingtags_0" ma:hidden="true" ma:internalName="lcf76f155ced4ddcb4097134ff3c332f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1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03cb4f-716a-4510-a92d-7e4603a063ee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ed799058-8440-4cf5-af94-11a556051b87}" ma:internalName="TaxCatchAll" ma:showField="CatchAllData" ma:web="1003cb4f-716a-4510-a92d-7e4603a063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72511F-412C-4C64-9784-20E15CF78B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BF582E-A308-408D-B7E9-9BC27921DD20}">
  <ds:schemaRefs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1003cb4f-716a-4510-a92d-7e4603a063ee"/>
    <ds:schemaRef ds:uri="http://schemas.openxmlformats.org/package/2006/metadata/core-properties"/>
    <ds:schemaRef ds:uri="cc130c01-4b8b-4b73-99c7-649d2b5d7b2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9CC9958-44C9-4243-9EF4-50BF4CD855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130c01-4b8b-4b73-99c7-649d2b5d7b2a"/>
    <ds:schemaRef ds:uri="1003cb4f-716a-4510-a92d-7e4603a063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</TotalTime>
  <Words>261</Words>
  <Application>Microsoft Office PowerPoint</Application>
  <PresentationFormat>A4 (210 x 297 mm)</PresentationFormat>
  <Paragraphs>57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Tahoma</vt:lpstr>
      <vt:lpstr>the bubble letters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Annemieke Mens</dc:creator>
  <cp:lastModifiedBy>Natascha Fisscher</cp:lastModifiedBy>
  <cp:revision>14</cp:revision>
  <dcterms:created xsi:type="dcterms:W3CDTF">2021-07-31T11:28:11Z</dcterms:created>
  <dcterms:modified xsi:type="dcterms:W3CDTF">2025-09-26T12:52:57Z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0x010100D9BA6B32F14F674B83A4E032DA141BEC</vt:lpwstr>
  </property>
  <property fmtid="{D5CDD505-2E9C-101B-9397-08002B2CF9AE}" pid="3" name="GUID">
    <vt:lpwstr>66500b34-e888-4d65-81af-a1111a9c2a2d</vt:lpwstr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SharedWithUsers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MediaServiceImageTags">
    <vt:lpwstr/>
  </property>
</Properties>
</file>